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9" r:id="rId8"/>
    <p:sldId id="273" r:id="rId9"/>
    <p:sldId id="274" r:id="rId10"/>
    <p:sldId id="275" r:id="rId11"/>
    <p:sldId id="259" r:id="rId12"/>
    <p:sldId id="270" r:id="rId13"/>
    <p:sldId id="276" r:id="rId14"/>
    <p:sldId id="277" r:id="rId15"/>
    <p:sldId id="260" r:id="rId16"/>
    <p:sldId id="271" r:id="rId17"/>
    <p:sldId id="278" r:id="rId18"/>
    <p:sldId id="279" r:id="rId19"/>
    <p:sldId id="261" r:id="rId20"/>
    <p:sldId id="272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214A7-09DE-0445-B329-699103BB02C3}" v="22" dt="2023-12-23T16:42:22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26"/>
  </p:normalViewPr>
  <p:slideViewPr>
    <p:cSldViewPr snapToGrid="0">
      <p:cViewPr varScale="1">
        <p:scale>
          <a:sx n="107" d="100"/>
          <a:sy n="10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532A-3E42-87EE-B2D7-6C79B775C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92094" y="670488"/>
            <a:ext cx="10054500" cy="2766528"/>
          </a:xfrm>
        </p:spPr>
        <p:txBody>
          <a:bodyPr>
            <a:normAutofit fontScale="90000"/>
          </a:bodyPr>
          <a:lstStyle/>
          <a:p>
            <a:r>
              <a:rPr lang="en-QA" dirty="0"/>
              <a:t>How to Complete the FRQ: Ap Comparative Government and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D3F21-271D-54F8-5B13-27CBA536E2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QA" dirty="0"/>
              <a:t>Mr. Matthew Larson</a:t>
            </a:r>
          </a:p>
        </p:txBody>
      </p:sp>
    </p:spTree>
    <p:extLst>
      <p:ext uri="{BB962C8B-B14F-4D97-AF65-F5344CB8AC3E}">
        <p14:creationId xmlns:p14="http://schemas.microsoft.com/office/powerpoint/2010/main" val="378425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CBE6-B04E-4406-B35F-34816C8E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1D74-4B73-82C5-3546-336E1F4CF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086" y="5682343"/>
            <a:ext cx="8044543" cy="671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164.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1D7D7-FDC4-EBBD-3EA3-13B1D6E46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2151996"/>
            <a:ext cx="10740365" cy="255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5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F2FC-F627-E7FB-0487-3EBEF860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Quantitative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BDE40-238E-CA4E-60C4-1E9B918BFD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presents quantitative data in the form of a table, graph, map, or infographic. </a:t>
            </a:r>
          </a:p>
          <a:p>
            <a:r>
              <a:rPr lang="en-GB" dirty="0"/>
              <a:t>assesses ability to … </a:t>
            </a:r>
          </a:p>
          <a:p>
            <a:pPr lvl="1"/>
            <a:r>
              <a:rPr lang="en-GB" dirty="0"/>
              <a:t>Describe  data presented </a:t>
            </a:r>
          </a:p>
          <a:p>
            <a:pPr lvl="1"/>
            <a:r>
              <a:rPr lang="en-GB" dirty="0"/>
              <a:t>Describe a pattern, trend, similarity, or difference in the data presented </a:t>
            </a:r>
          </a:p>
          <a:p>
            <a:pPr lvl="1"/>
            <a:r>
              <a:rPr lang="en-GB" dirty="0"/>
              <a:t>Describe relevant course concepts </a:t>
            </a:r>
          </a:p>
          <a:p>
            <a:pPr lvl="1"/>
            <a:r>
              <a:rPr lang="en-GB" dirty="0"/>
              <a:t>Draw a conclusion based on the data and course concepts </a:t>
            </a:r>
          </a:p>
          <a:p>
            <a:pPr lvl="1"/>
            <a:r>
              <a:rPr lang="en-GB" dirty="0"/>
              <a:t>Explain how the demonstrates political systems, principles, institutions, processes, policies, or </a:t>
            </a:r>
            <a:r>
              <a:rPr lang="en-GB" dirty="0" err="1"/>
              <a:t>behaviors</a:t>
            </a:r>
            <a:endParaRPr lang="en-GB" dirty="0"/>
          </a:p>
          <a:p>
            <a:r>
              <a:rPr lang="en-GB" dirty="0"/>
              <a:t>12.5% of total score </a:t>
            </a:r>
          </a:p>
          <a:p>
            <a:r>
              <a:rPr lang="en-GB" dirty="0"/>
              <a:t>Suggested time</a:t>
            </a:r>
          </a:p>
          <a:p>
            <a:pPr lvl="1"/>
            <a:r>
              <a:rPr lang="en-QA" dirty="0"/>
              <a:t>20 minutes</a:t>
            </a:r>
          </a:p>
          <a:p>
            <a:r>
              <a:rPr lang="en-GB" dirty="0"/>
              <a:t>Five points possible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7222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8BF2-35B7-AD14-2B11-D748E38C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Sample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F2ADA-0F95-CF07-FAB3-96189789D57A}"/>
              </a:ext>
            </a:extLst>
          </p:cNvPr>
          <p:cNvSpPr txBox="1"/>
          <p:nvPr/>
        </p:nvSpPr>
        <p:spPr>
          <a:xfrm>
            <a:off x="500744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B09CF-67CE-08BA-D00E-165089285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2" y="3645273"/>
            <a:ext cx="7747000" cy="176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E1308-84DB-A704-8070-5E5945FD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27" y="42266"/>
            <a:ext cx="52832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2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8BF2-35B7-AD14-2B11-D748E38C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scoring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F2ADA-0F95-CF07-FAB3-96189789D57A}"/>
              </a:ext>
            </a:extLst>
          </p:cNvPr>
          <p:cNvSpPr txBox="1"/>
          <p:nvPr/>
        </p:nvSpPr>
        <p:spPr>
          <a:xfrm>
            <a:off x="500744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166.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ED725-7E0E-E663-4C99-5802A72F9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44" y="1837765"/>
            <a:ext cx="10104345" cy="318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2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8BF2-35B7-AD14-2B11-D748E38C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scoring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3F2ADA-0F95-CF07-FAB3-96189789D57A}"/>
              </a:ext>
            </a:extLst>
          </p:cNvPr>
          <p:cNvSpPr txBox="1"/>
          <p:nvPr/>
        </p:nvSpPr>
        <p:spPr>
          <a:xfrm>
            <a:off x="500744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166.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104C8-1F74-6633-AC35-C3A878694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684798"/>
            <a:ext cx="8422573" cy="34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96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EC41-E481-CB7A-F129-F983EC62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Comparative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F5336-119C-2825-A871-AEDE63F5A0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assesses ability to compare political concepts, systems, institutions, or policies </a:t>
            </a:r>
            <a:r>
              <a:rPr lang="en-GB" u="sng" dirty="0">
                <a:solidFill>
                  <a:srgbClr val="FF0000"/>
                </a:solidFill>
              </a:rPr>
              <a:t>in different course countries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Define a political concept, system, institution, or policy </a:t>
            </a:r>
          </a:p>
          <a:p>
            <a:pPr lvl="1"/>
            <a:r>
              <a:rPr lang="en-GB" dirty="0"/>
              <a:t>Describe examples of a political concept, system, institution, or policy in two different course countries  </a:t>
            </a:r>
          </a:p>
          <a:p>
            <a:pPr lvl="1"/>
            <a:r>
              <a:rPr lang="en-GB" dirty="0"/>
              <a:t>Compare or explain responses by the two course countries related to the political concept, system, institution, or policy</a:t>
            </a:r>
          </a:p>
          <a:p>
            <a:r>
              <a:rPr lang="en-GB" dirty="0"/>
              <a:t>12.5 % of total score</a:t>
            </a:r>
          </a:p>
          <a:p>
            <a:r>
              <a:rPr lang="en-GB" dirty="0"/>
              <a:t>Suggested time</a:t>
            </a:r>
          </a:p>
          <a:p>
            <a:pPr lvl="1"/>
            <a:r>
              <a:rPr lang="en-GB" dirty="0"/>
              <a:t>20 Minutes</a:t>
            </a:r>
          </a:p>
          <a:p>
            <a:r>
              <a:rPr lang="en-GB" dirty="0"/>
              <a:t>Five points possible</a:t>
            </a:r>
            <a:endParaRPr lang="en-QA" dirty="0"/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221930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55D9-2867-B62B-B2A1-1A90E9AD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Sample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2B66B-66C3-70D4-C01F-C2D31C95DF11}"/>
              </a:ext>
            </a:extLst>
          </p:cNvPr>
          <p:cNvSpPr txBox="1"/>
          <p:nvPr/>
        </p:nvSpPr>
        <p:spPr>
          <a:xfrm>
            <a:off x="685800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43046-B0CC-08A3-3259-409442D01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1" y="2182105"/>
            <a:ext cx="10943966" cy="249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9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55D9-2867-B62B-B2A1-1A90E9AD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scoring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2B66B-66C3-70D4-C01F-C2D31C95DF11}"/>
              </a:ext>
            </a:extLst>
          </p:cNvPr>
          <p:cNvSpPr txBox="1"/>
          <p:nvPr/>
        </p:nvSpPr>
        <p:spPr>
          <a:xfrm>
            <a:off x="685800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168.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FCA34-8A10-70EE-5409-1778AB1E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13833"/>
            <a:ext cx="7772400" cy="38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4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55D9-2867-B62B-B2A1-1A90E9AD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scoring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2B66B-66C3-70D4-C01F-C2D31C95DF11}"/>
              </a:ext>
            </a:extLst>
          </p:cNvPr>
          <p:cNvSpPr txBox="1"/>
          <p:nvPr/>
        </p:nvSpPr>
        <p:spPr>
          <a:xfrm>
            <a:off x="685800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A6FC53-AF66-AB5F-9258-DDF5B321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37765"/>
            <a:ext cx="7772400" cy="32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FC2F-3779-440C-C6A6-35EDFB01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Argumentative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88C1-CC5C-F3AD-8B30-A87B23D82B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assesses ability to…</a:t>
            </a:r>
          </a:p>
          <a:p>
            <a:pPr lvl="1"/>
            <a:r>
              <a:rPr lang="en-GB" dirty="0"/>
              <a:t>Articulate a defensible claim or thesis that responds to the question and establishes a line of reasoning </a:t>
            </a:r>
          </a:p>
          <a:p>
            <a:pPr lvl="1"/>
            <a:r>
              <a:rPr lang="en-GB" dirty="0"/>
              <a:t>provide specific examples of evidence from one or more course countries related to the course concepts in the question prompt </a:t>
            </a:r>
          </a:p>
          <a:p>
            <a:pPr lvl="1"/>
            <a:r>
              <a:rPr lang="en-GB" dirty="0"/>
              <a:t>Use reasoning to explain why the evidence supports the claim </a:t>
            </a:r>
          </a:p>
          <a:p>
            <a:pPr lvl="1"/>
            <a:r>
              <a:rPr lang="en-GB" dirty="0"/>
              <a:t>Respond to an opposing or alternate perspective using refutation, concession, or rebuttal</a:t>
            </a:r>
          </a:p>
          <a:p>
            <a:r>
              <a:rPr lang="en-GB" dirty="0"/>
              <a:t>14 % of total score</a:t>
            </a:r>
          </a:p>
          <a:p>
            <a:r>
              <a:rPr lang="en-GB" dirty="0"/>
              <a:t>Suggested time</a:t>
            </a:r>
          </a:p>
          <a:p>
            <a:pPr lvl="1"/>
            <a:r>
              <a:rPr lang="en-GB" dirty="0"/>
              <a:t>40 minutes</a:t>
            </a:r>
          </a:p>
          <a:p>
            <a:r>
              <a:rPr lang="en-GB" dirty="0"/>
              <a:t>Five points possible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54085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132C-C12C-62A4-0D54-226BB7036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Background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F678-1B0F-94A0-B74D-3CF44D8A70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QA" dirty="0"/>
              <a:t>section two of AP Exam</a:t>
            </a:r>
          </a:p>
          <a:p>
            <a:r>
              <a:rPr lang="en-GB" dirty="0"/>
              <a:t>B</a:t>
            </a:r>
            <a:r>
              <a:rPr lang="en-QA" dirty="0"/>
              <a:t>roken into four sections</a:t>
            </a:r>
          </a:p>
          <a:p>
            <a:pPr lvl="1"/>
            <a:r>
              <a:rPr lang="en-QA" dirty="0"/>
              <a:t>Conceptual analysis</a:t>
            </a:r>
          </a:p>
          <a:p>
            <a:pPr lvl="1"/>
            <a:r>
              <a:rPr lang="en-GB" dirty="0"/>
              <a:t>Q</a:t>
            </a:r>
            <a:r>
              <a:rPr lang="en-QA" dirty="0"/>
              <a:t>uantative analysis</a:t>
            </a:r>
          </a:p>
          <a:p>
            <a:pPr lvl="1"/>
            <a:r>
              <a:rPr lang="en-GB" dirty="0"/>
              <a:t>C</a:t>
            </a:r>
            <a:r>
              <a:rPr lang="en-QA" dirty="0"/>
              <a:t>omparative analysis</a:t>
            </a:r>
          </a:p>
          <a:p>
            <a:pPr lvl="1"/>
            <a:r>
              <a:rPr lang="en-GB" dirty="0"/>
              <a:t>A</a:t>
            </a:r>
            <a:r>
              <a:rPr lang="en-QA" dirty="0"/>
              <a:t>rgumentative essay</a:t>
            </a:r>
          </a:p>
        </p:txBody>
      </p:sp>
    </p:spTree>
    <p:extLst>
      <p:ext uri="{BB962C8B-B14F-4D97-AF65-F5344CB8AC3E}">
        <p14:creationId xmlns:p14="http://schemas.microsoft.com/office/powerpoint/2010/main" val="317000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5BF4-5561-FA61-FAA8-333DE9F0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Sample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20330-F316-8648-1CA1-C0054E5705F9}"/>
              </a:ext>
            </a:extLst>
          </p:cNvPr>
          <p:cNvSpPr txBox="1"/>
          <p:nvPr/>
        </p:nvSpPr>
        <p:spPr>
          <a:xfrm>
            <a:off x="685800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2A11C-2729-DB59-4B57-6EA25C2B1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71855"/>
            <a:ext cx="8778834" cy="35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39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5BF4-5561-FA61-FAA8-333DE9F0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scoring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20330-F316-8648-1CA1-C0054E5705F9}"/>
              </a:ext>
            </a:extLst>
          </p:cNvPr>
          <p:cNvSpPr txBox="1"/>
          <p:nvPr/>
        </p:nvSpPr>
        <p:spPr>
          <a:xfrm>
            <a:off x="685800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170.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E6D90-74D3-DB18-4779-BA87AE1C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3140"/>
            <a:ext cx="7947561" cy="37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22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5BF4-5561-FA61-FAA8-333DE9F0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scoring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20330-F316-8648-1CA1-C0054E5705F9}"/>
              </a:ext>
            </a:extLst>
          </p:cNvPr>
          <p:cNvSpPr txBox="1"/>
          <p:nvPr/>
        </p:nvSpPr>
        <p:spPr>
          <a:xfrm>
            <a:off x="685800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172.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4129C-B81A-183F-9BB0-B3FC0730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837765"/>
            <a:ext cx="8268195" cy="37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72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5BF4-5561-FA61-FAA8-333DE9F0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scoring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20330-F316-8648-1CA1-C0054E5705F9}"/>
              </a:ext>
            </a:extLst>
          </p:cNvPr>
          <p:cNvSpPr txBox="1"/>
          <p:nvPr/>
        </p:nvSpPr>
        <p:spPr>
          <a:xfrm>
            <a:off x="685800" y="5925979"/>
            <a:ext cx="61395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173.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FA938-11BE-A9B0-6FAE-B3FD2501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88248"/>
            <a:ext cx="8529452" cy="382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9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1C24-28BE-5D13-0925-DA8DBC91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Task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BC89-4B32-3F8A-CA74-A409CAC799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Explain what you need to do to answer the question</a:t>
            </a:r>
          </a:p>
          <a:p>
            <a:pPr lvl="1"/>
            <a:r>
              <a:rPr lang="en-GB" dirty="0"/>
              <a:t>Compare: Provide a </a:t>
            </a:r>
            <a:r>
              <a:rPr lang="en-GB" u="sng" dirty="0">
                <a:solidFill>
                  <a:srgbClr val="FF0000"/>
                </a:solidFill>
              </a:rPr>
              <a:t>description</a:t>
            </a:r>
            <a:r>
              <a:rPr lang="en-GB" dirty="0"/>
              <a:t> or </a:t>
            </a:r>
            <a:r>
              <a:rPr lang="en-GB" u="sng" dirty="0">
                <a:solidFill>
                  <a:srgbClr val="FF0000"/>
                </a:solidFill>
              </a:rPr>
              <a:t>explanation</a:t>
            </a:r>
            <a:r>
              <a:rPr lang="en-GB" dirty="0"/>
              <a:t> of similarities and/or differences. </a:t>
            </a:r>
          </a:p>
          <a:p>
            <a:pPr lvl="1"/>
            <a:r>
              <a:rPr lang="en-GB" dirty="0"/>
              <a:t>Define: Provide a </a:t>
            </a:r>
            <a:r>
              <a:rPr lang="en-GB" u="sng" dirty="0">
                <a:solidFill>
                  <a:srgbClr val="FF0000"/>
                </a:solidFill>
              </a:rPr>
              <a:t>specific meaning </a:t>
            </a:r>
            <a:r>
              <a:rPr lang="en-GB" dirty="0"/>
              <a:t>for a word or concept. </a:t>
            </a:r>
          </a:p>
          <a:p>
            <a:pPr lvl="1"/>
            <a:r>
              <a:rPr lang="en-GB" dirty="0"/>
              <a:t>Describe: Provide the </a:t>
            </a:r>
            <a:r>
              <a:rPr lang="en-GB" u="sng" dirty="0">
                <a:solidFill>
                  <a:srgbClr val="FF0000"/>
                </a:solidFill>
              </a:rPr>
              <a:t>relevant characteristics </a:t>
            </a:r>
            <a:r>
              <a:rPr lang="en-GB" dirty="0"/>
              <a:t>of a specified topic. </a:t>
            </a:r>
          </a:p>
          <a:p>
            <a:pPr lvl="1"/>
            <a:r>
              <a:rPr lang="en-GB" dirty="0"/>
              <a:t>Develop an argument: Articulate a </a:t>
            </a:r>
            <a:r>
              <a:rPr lang="en-GB" u="sng" dirty="0">
                <a:solidFill>
                  <a:srgbClr val="FF0000"/>
                </a:solidFill>
              </a:rPr>
              <a:t>claim </a:t>
            </a:r>
            <a:r>
              <a:rPr lang="en-GB" dirty="0"/>
              <a:t>and support it </a:t>
            </a:r>
            <a:r>
              <a:rPr lang="en-GB" u="sng" dirty="0">
                <a:solidFill>
                  <a:srgbClr val="FF0000"/>
                </a:solidFill>
              </a:rPr>
              <a:t>with evidence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31296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1C24-28BE-5D13-0925-DA8DBC91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Task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BC89-4B32-3F8A-CA74-A409CAC799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Draw a conclusion: Use </a:t>
            </a:r>
            <a:r>
              <a:rPr lang="en-GB" u="sng" dirty="0">
                <a:solidFill>
                  <a:srgbClr val="FF0000"/>
                </a:solidFill>
              </a:rPr>
              <a:t>available information</a:t>
            </a:r>
            <a:r>
              <a:rPr lang="en-GB" dirty="0"/>
              <a:t> to formulate an accurate statement that demonstrates </a:t>
            </a:r>
            <a:r>
              <a:rPr lang="en-GB" u="sng" dirty="0">
                <a:solidFill>
                  <a:srgbClr val="FF0000"/>
                </a:solidFill>
              </a:rPr>
              <a:t>understanding based on evidence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Identify: Indicate or provide </a:t>
            </a:r>
            <a:r>
              <a:rPr lang="en-GB" u="sng" dirty="0">
                <a:solidFill>
                  <a:srgbClr val="FF0000"/>
                </a:solidFill>
              </a:rPr>
              <a:t>specific information </a:t>
            </a:r>
            <a:r>
              <a:rPr lang="en-GB" dirty="0"/>
              <a:t>about a specified topic, </a:t>
            </a:r>
            <a:r>
              <a:rPr lang="en-GB" u="sng" dirty="0">
                <a:solidFill>
                  <a:srgbClr val="FF0000"/>
                </a:solidFill>
              </a:rPr>
              <a:t>without </a:t>
            </a:r>
            <a:r>
              <a:rPr lang="en-GB" dirty="0"/>
              <a:t>elaboration or explanation.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44202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51C24-28BE-5D13-0925-DA8DBC91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Task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EBC89-4B32-3F8A-CA74-A409CAC799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/>
              <a:t>Explain</a:t>
            </a:r>
            <a:r>
              <a:rPr lang="en-GB" u="sng" dirty="0">
                <a:solidFill>
                  <a:srgbClr val="FF0000"/>
                </a:solidFill>
              </a:rPr>
              <a:t>: Provide information </a:t>
            </a:r>
            <a:r>
              <a:rPr lang="en-GB" dirty="0"/>
              <a:t>about how or why a relationship, pattern, position, situation, or outcome occurs</a:t>
            </a:r>
            <a:r>
              <a:rPr lang="en-GB" u="sng" dirty="0"/>
              <a:t>, </a:t>
            </a:r>
            <a:r>
              <a:rPr lang="en-GB" u="sng" dirty="0">
                <a:solidFill>
                  <a:srgbClr val="FF0000"/>
                </a:solidFill>
              </a:rPr>
              <a:t>using evidence and/or reasoning</a:t>
            </a:r>
            <a:r>
              <a:rPr lang="en-GB" dirty="0"/>
              <a:t>. </a:t>
            </a:r>
          </a:p>
          <a:p>
            <a:pPr lvl="2"/>
            <a:r>
              <a:rPr lang="en-GB" dirty="0"/>
              <a:t>Explain “how” typically requires </a:t>
            </a:r>
            <a:r>
              <a:rPr lang="en-GB" dirty="0" err="1"/>
              <a:t>analyzing</a:t>
            </a:r>
            <a:r>
              <a:rPr lang="en-GB" dirty="0"/>
              <a:t> the </a:t>
            </a:r>
            <a:r>
              <a:rPr lang="en-GB" u="sng" dirty="0">
                <a:solidFill>
                  <a:srgbClr val="FF0000"/>
                </a:solidFill>
              </a:rPr>
              <a:t>relationship, process, pattern, position, situation, or outcome </a:t>
            </a:r>
          </a:p>
          <a:p>
            <a:pPr lvl="2"/>
            <a:r>
              <a:rPr lang="en-GB" dirty="0"/>
              <a:t>explain “why” typically requires analysis of </a:t>
            </a:r>
            <a:r>
              <a:rPr lang="en-GB" u="sng" dirty="0">
                <a:solidFill>
                  <a:srgbClr val="FF0000"/>
                </a:solidFill>
              </a:rPr>
              <a:t>motivations or reasons for the relationship, process, pattern, position, situation, or outcome. </a:t>
            </a:r>
          </a:p>
        </p:txBody>
      </p:sp>
    </p:spTree>
    <p:extLst>
      <p:ext uri="{BB962C8B-B14F-4D97-AF65-F5344CB8AC3E}">
        <p14:creationId xmlns:p14="http://schemas.microsoft.com/office/powerpoint/2010/main" val="187429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938E-B63D-C1B9-51C8-ADC0D88C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Conceptual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0EE0-A198-D9FA-2462-00D3C4D35B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assesses ability to define or describe a political concept </a:t>
            </a:r>
            <a:r>
              <a:rPr lang="en-GB" u="sng" dirty="0">
                <a:solidFill>
                  <a:srgbClr val="FF0000"/>
                </a:solidFill>
              </a:rPr>
              <a:t>and</a:t>
            </a:r>
            <a:r>
              <a:rPr lang="en-GB" dirty="0"/>
              <a:t> explain and/or compare political systems, principles, institutions, processes, policies, or </a:t>
            </a:r>
            <a:r>
              <a:rPr lang="en-GB" dirty="0" err="1"/>
              <a:t>behaviors</a:t>
            </a:r>
            <a:r>
              <a:rPr lang="en-GB" dirty="0"/>
              <a:t>.</a:t>
            </a:r>
          </a:p>
          <a:p>
            <a:r>
              <a:rPr lang="en-GB" dirty="0"/>
              <a:t>11% of total score</a:t>
            </a:r>
          </a:p>
          <a:p>
            <a:r>
              <a:rPr lang="en-GB" dirty="0"/>
              <a:t>Suggested time</a:t>
            </a:r>
          </a:p>
          <a:p>
            <a:pPr lvl="1"/>
            <a:r>
              <a:rPr lang="en-GB" dirty="0"/>
              <a:t>10 minutes</a:t>
            </a:r>
          </a:p>
          <a:p>
            <a:r>
              <a:rPr lang="en-GB" dirty="0"/>
              <a:t>Four points possible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59490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CBE6-B04E-4406-B35F-34816C8E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1D74-4B73-82C5-3546-336E1F4CF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086" y="5682343"/>
            <a:ext cx="8044543" cy="671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163.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876F9-DB14-08FC-2302-84F5842FD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2335015"/>
            <a:ext cx="9872989" cy="218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CBE6-B04E-4406-B35F-34816C8E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1D74-4B73-82C5-3546-336E1F4CF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086" y="5682343"/>
            <a:ext cx="8044543" cy="671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164.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232DA-05AB-72D0-DFC3-093BFB53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553047"/>
            <a:ext cx="10249890" cy="37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3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CBE6-B04E-4406-B35F-34816C8E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QA" dirty="0"/>
              <a:t>Sample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1D74-4B73-82C5-3546-336E1F4CF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086" y="5682343"/>
            <a:ext cx="8044543" cy="671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000" dirty="0"/>
              <a:t>f</a:t>
            </a:r>
            <a:r>
              <a:rPr lang="en-QA" sz="1000" dirty="0"/>
              <a:t>rom AP Comparative government and politics course guide, page. 164.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F3558-997E-5DB0-449C-59EEE183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631280"/>
            <a:ext cx="10820398" cy="35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17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58</TotalTime>
  <Words>718</Words>
  <Application>Microsoft Macintosh PowerPoint</Application>
  <PresentationFormat>Widescreen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Impact</vt:lpstr>
      <vt:lpstr>Main Event</vt:lpstr>
      <vt:lpstr>How to Complete the FRQ: Ap Comparative Government and Politics</vt:lpstr>
      <vt:lpstr>Background </vt:lpstr>
      <vt:lpstr>Task Words</vt:lpstr>
      <vt:lpstr>Task Words</vt:lpstr>
      <vt:lpstr>Task Words</vt:lpstr>
      <vt:lpstr>Conceptual Analysis</vt:lpstr>
      <vt:lpstr>Sample Question</vt:lpstr>
      <vt:lpstr>Sample Question</vt:lpstr>
      <vt:lpstr>Sample Question</vt:lpstr>
      <vt:lpstr>Sample Question</vt:lpstr>
      <vt:lpstr>Quantitative Analysis </vt:lpstr>
      <vt:lpstr>Sample Question</vt:lpstr>
      <vt:lpstr>scoring</vt:lpstr>
      <vt:lpstr>scoring</vt:lpstr>
      <vt:lpstr>Comparative Analysis</vt:lpstr>
      <vt:lpstr>Sample Question</vt:lpstr>
      <vt:lpstr>scoring</vt:lpstr>
      <vt:lpstr>scoring</vt:lpstr>
      <vt:lpstr>Argumentative Essay</vt:lpstr>
      <vt:lpstr>Sample Question</vt:lpstr>
      <vt:lpstr>scoring</vt:lpstr>
      <vt:lpstr>scoring</vt:lpstr>
      <vt:lpstr>scoring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Larson</dc:creator>
  <cp:lastModifiedBy>Matthew Larson</cp:lastModifiedBy>
  <cp:revision>2</cp:revision>
  <dcterms:created xsi:type="dcterms:W3CDTF">2023-12-23T15:51:03Z</dcterms:created>
  <dcterms:modified xsi:type="dcterms:W3CDTF">2023-12-23T16:49:46Z</dcterms:modified>
</cp:coreProperties>
</file>